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0" r:id="rId2"/>
    <p:sldId id="267" r:id="rId3"/>
    <p:sldId id="261" r:id="rId4"/>
    <p:sldId id="268" r:id="rId5"/>
    <p:sldId id="269" r:id="rId6"/>
    <p:sldId id="270" r:id="rId7"/>
    <p:sldId id="265" r:id="rId8"/>
    <p:sldId id="264" r:id="rId9"/>
    <p:sldId id="256" r:id="rId10"/>
    <p:sldId id="259" r:id="rId11"/>
    <p:sldId id="257" r:id="rId12"/>
    <p:sldId id="272" r:id="rId13"/>
    <p:sldId id="262" r:id="rId14"/>
    <p:sldId id="271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A600"/>
    <a:srgbClr val="FEC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94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rzar\Downloads\Anl&#228;ggningsrapport_Utsikten%204_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800" dirty="0">
                <a:solidFill>
                  <a:schemeClr val="tx1"/>
                </a:solidFill>
              </a:rPr>
              <a:t>Produktion från solceller (kWh), 1 januari – 20 september 2026  </a:t>
            </a:r>
          </a:p>
        </c:rich>
      </c:tx>
      <c:layout>
        <c:manualLayout>
          <c:xMode val="edge"/>
          <c:yMode val="edge"/>
          <c:x val="0.1355222129859441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Produktion från solceller (kWh)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Sheet1!$A$3:$A$11</c:f>
              <c:strCache>
                <c:ptCount val="9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</c:strCache>
            </c:strRef>
          </c:cat>
          <c:val>
            <c:numRef>
              <c:f>Sheet1!$B$3:$B$11</c:f>
              <c:numCache>
                <c:formatCode>#\ ##0.00_ </c:formatCode>
                <c:ptCount val="9"/>
                <c:pt idx="0">
                  <c:v>0</c:v>
                </c:pt>
                <c:pt idx="1">
                  <c:v>199.56</c:v>
                </c:pt>
                <c:pt idx="2">
                  <c:v>2476.89</c:v>
                </c:pt>
                <c:pt idx="3">
                  <c:v>4660.3500000000004</c:v>
                </c:pt>
                <c:pt idx="4">
                  <c:v>6030.38</c:v>
                </c:pt>
                <c:pt idx="5">
                  <c:v>6239.44</c:v>
                </c:pt>
                <c:pt idx="6">
                  <c:v>5772.06</c:v>
                </c:pt>
                <c:pt idx="7">
                  <c:v>4827.1400000000003</c:v>
                </c:pt>
                <c:pt idx="8">
                  <c:v>1906.96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49-4263-A4C4-47D1F8EE7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7008352"/>
        <c:axId val="492577328"/>
      </c:barChart>
      <c:catAx>
        <c:axId val="49700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92577328"/>
        <c:crosses val="autoZero"/>
        <c:auto val="1"/>
        <c:lblAlgn val="ctr"/>
        <c:lblOffset val="100"/>
        <c:noMultiLvlLbl val="0"/>
      </c:catAx>
      <c:valAx>
        <c:axId val="49257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97008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7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700" dirty="0">
                <a:solidFill>
                  <a:schemeClr val="tx1"/>
                </a:solidFill>
              </a:rPr>
              <a:t>Utfall </a:t>
            </a:r>
            <a:r>
              <a:rPr lang="en-US" sz="2700" dirty="0" err="1">
                <a:solidFill>
                  <a:schemeClr val="tx1"/>
                </a:solidFill>
              </a:rPr>
              <a:t>föreningens</a:t>
            </a:r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en-US" sz="2700" dirty="0" err="1">
                <a:solidFill>
                  <a:schemeClr val="tx1"/>
                </a:solidFill>
              </a:rPr>
              <a:t>energikostnad</a:t>
            </a:r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en-US" sz="2700" baseline="0" dirty="0">
                <a:solidFill>
                  <a:schemeClr val="tx1"/>
                </a:solidFill>
              </a:rPr>
              <a:t>2022 - 2027</a:t>
            </a:r>
            <a:endParaRPr lang="en-US" sz="27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1783933682497832"/>
          <c:y val="2.59259259259259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7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1386325578081014E-2"/>
          <c:y val="0.14602785068533103"/>
          <c:w val="0.91202242253654942"/>
          <c:h val="0.76879921259842521"/>
        </c:manualLayout>
      </c:layout>
      <c:lineChart>
        <c:grouping val="standard"/>
        <c:varyColors val="0"/>
        <c:ser>
          <c:idx val="3"/>
          <c:order val="0"/>
          <c:tx>
            <c:strRef>
              <c:f>Sheet1!$C$2</c:f>
              <c:strCache>
                <c:ptCount val="1"/>
                <c:pt idx="0">
                  <c:v>Fjärrvärme vid fortsatt förbrukning</c:v>
                </c:pt>
              </c:strCache>
            </c:strRef>
          </c:tx>
          <c:spPr>
            <a:ln w="28575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5-453C-864E-5AAFCC0C4A0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D65-453C-864E-5AAFCC0C4A0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D65-453C-864E-5AAFCC0C4A06}"/>
                </c:ext>
              </c:extLst>
            </c:dLbl>
            <c:dLbl>
              <c:idx val="3"/>
              <c:layout>
                <c:manualLayout>
                  <c:x val="-3.4690799396681862E-2"/>
                  <c:y val="3.8888888888888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D65-453C-864E-5AAFCC0C4A06}"/>
                </c:ext>
              </c:extLst>
            </c:dLbl>
            <c:dLbl>
              <c:idx val="4"/>
              <c:layout>
                <c:manualLayout>
                  <c:x val="-5.4298642533936764E-2"/>
                  <c:y val="-2.9629629629629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D65-453C-864E-5AAFCC0C4A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Sheet1!$A$3:$A$8</c:f>
              <c:strCach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 (est)</c:v>
                </c:pt>
                <c:pt idx="5">
                  <c:v>2027 (est)</c:v>
                </c:pt>
              </c:strCache>
            </c:strRef>
          </c:cat>
          <c:val>
            <c:numRef>
              <c:f>Sheet1!$C$3:$C$8</c:f>
              <c:numCache>
                <c:formatCode>#\ ##0_ </c:formatCode>
                <c:ptCount val="6"/>
                <c:pt idx="0">
                  <c:v>365000</c:v>
                </c:pt>
                <c:pt idx="1">
                  <c:v>408000</c:v>
                </c:pt>
                <c:pt idx="2">
                  <c:v>448000</c:v>
                </c:pt>
                <c:pt idx="3">
                  <c:v>493000</c:v>
                </c:pt>
                <c:pt idx="4">
                  <c:v>542000</c:v>
                </c:pt>
                <c:pt idx="5">
                  <c:v>596000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5-453C-864E-5AAFCC0C4A06}"/>
            </c:ext>
          </c:extLst>
        </c:ser>
        <c:ser>
          <c:idx val="0"/>
          <c:order val="1"/>
          <c:tx>
            <c:strRef>
              <c:f>Sheet1!$B$2</c:f>
              <c:strCache>
                <c:ptCount val="1"/>
                <c:pt idx="0">
                  <c:v>Fjärrvärme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0070C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9215686274509817E-2"/>
                  <c:y val="3.8888888888888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5-453C-864E-5AAFCC0C4A06}"/>
                </c:ext>
              </c:extLst>
            </c:dLbl>
            <c:dLbl>
              <c:idx val="1"/>
              <c:layout>
                <c:manualLayout>
                  <c:x val="-2.8657616892911009E-2"/>
                  <c:y val="3.14814814814814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D65-453C-864E-5AAFCC0C4A06}"/>
                </c:ext>
              </c:extLst>
            </c:dLbl>
            <c:dLbl>
              <c:idx val="2"/>
              <c:layout>
                <c:manualLayout>
                  <c:x val="-3.9215686274509859E-2"/>
                  <c:y val="3.7037037037036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D65-453C-864E-5AAFCC0C4A06}"/>
                </c:ext>
              </c:extLst>
            </c:dLbl>
            <c:dLbl>
              <c:idx val="3"/>
              <c:layout>
                <c:manualLayout>
                  <c:x val="-5.5806938159879339E-2"/>
                  <c:y val="3.33333333333333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D65-453C-864E-5AAFCC0C4A06}"/>
                </c:ext>
              </c:extLst>
            </c:dLbl>
            <c:dLbl>
              <c:idx val="4"/>
              <c:layout>
                <c:manualLayout>
                  <c:x val="-3.4690799396681862E-2"/>
                  <c:y val="3.14814814814814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D65-453C-864E-5AAFCC0C4A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Sheet1!$A$3:$A$8</c:f>
              <c:strCach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 (est)</c:v>
                </c:pt>
                <c:pt idx="5">
                  <c:v>2027 (est)</c:v>
                </c:pt>
              </c:strCache>
            </c:strRef>
          </c:cat>
          <c:val>
            <c:numRef>
              <c:f>Sheet1!$B$3:$B$8</c:f>
              <c:numCache>
                <c:formatCode>#\ ##0_ </c:formatCode>
                <c:ptCount val="6"/>
                <c:pt idx="0">
                  <c:v>365000</c:v>
                </c:pt>
                <c:pt idx="1">
                  <c:v>408000</c:v>
                </c:pt>
                <c:pt idx="2">
                  <c:v>448000</c:v>
                </c:pt>
                <c:pt idx="3">
                  <c:v>421000</c:v>
                </c:pt>
                <c:pt idx="4">
                  <c:v>280000</c:v>
                </c:pt>
                <c:pt idx="5">
                  <c:v>240000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5-453C-864E-5AAFCC0C4A06}"/>
            </c:ext>
          </c:extLst>
        </c:ser>
        <c:ser>
          <c:idx val="1"/>
          <c:order val="2"/>
          <c:tx>
            <c:strRef>
              <c:f>Sheet1!$D$2</c:f>
              <c:strCache>
                <c:ptCount val="1"/>
                <c:pt idx="0">
                  <c:v>El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0165912518853696E-2"/>
                  <c:y val="-2.7777777777777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D65-453C-864E-5AAFCC0C4A06}"/>
                </c:ext>
              </c:extLst>
            </c:dLbl>
            <c:dLbl>
              <c:idx val="1"/>
              <c:layout>
                <c:manualLayout>
                  <c:x val="-3.1674208144796379E-2"/>
                  <c:y val="-2.5925925925925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D65-453C-864E-5AAFCC0C4A06}"/>
                </c:ext>
              </c:extLst>
            </c:dLbl>
            <c:dLbl>
              <c:idx val="2"/>
              <c:layout>
                <c:manualLayout>
                  <c:x val="-3.3182503770739065E-2"/>
                  <c:y val="2.5925925925925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D65-453C-864E-5AAFCC0C4A06}"/>
                </c:ext>
              </c:extLst>
            </c:dLbl>
            <c:dLbl>
              <c:idx val="3"/>
              <c:layout>
                <c:manualLayout>
                  <c:x val="-2.7149321266968438E-2"/>
                  <c:y val="2.7777777777777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D65-453C-864E-5AAFCC0C4A06}"/>
                </c:ext>
              </c:extLst>
            </c:dLbl>
            <c:dLbl>
              <c:idx val="4"/>
              <c:layout>
                <c:manualLayout>
                  <c:x val="-3.9215686274509803E-2"/>
                  <c:y val="-2.5925925925926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D65-453C-864E-5AAFCC0C4A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 w="9525"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Sheet1!$A$3:$A$8</c:f>
              <c:strCach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 (est)</c:v>
                </c:pt>
                <c:pt idx="5">
                  <c:v>2027 (est)</c:v>
                </c:pt>
              </c:strCache>
            </c:strRef>
          </c:cat>
          <c:val>
            <c:numRef>
              <c:f>Sheet1!$D$3:$D$8</c:f>
              <c:numCache>
                <c:formatCode>#\ ##0_ </c:formatCode>
                <c:ptCount val="6"/>
                <c:pt idx="0">
                  <c:v>76895</c:v>
                </c:pt>
                <c:pt idx="1">
                  <c:v>83545</c:v>
                </c:pt>
                <c:pt idx="2">
                  <c:v>67570</c:v>
                </c:pt>
                <c:pt idx="3" formatCode="#,##0">
                  <c:v>82635</c:v>
                </c:pt>
                <c:pt idx="4">
                  <c:v>130000</c:v>
                </c:pt>
                <c:pt idx="5">
                  <c:v>120000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5-453C-864E-5AAFCC0C4A06}"/>
            </c:ext>
          </c:extLst>
        </c:ser>
        <c:ser>
          <c:idx val="2"/>
          <c:order val="3"/>
          <c:tx>
            <c:v>Totalt</c:v>
          </c:tx>
          <c:spPr>
            <a:ln w="50800" cap="rnd" cmpd="sng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4690799396681751E-2"/>
                  <c:y val="-3.88888888888889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D65-453C-864E-5AAFCC0C4A06}"/>
                </c:ext>
              </c:extLst>
            </c:dLbl>
            <c:dLbl>
              <c:idx val="1"/>
              <c:layout>
                <c:manualLayout>
                  <c:x val="-3.9215686274509803E-2"/>
                  <c:y val="-4.25925925925925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D65-453C-864E-5AAFCC0C4A06}"/>
                </c:ext>
              </c:extLst>
            </c:dLbl>
            <c:dLbl>
              <c:idx val="2"/>
              <c:layout>
                <c:manualLayout>
                  <c:x val="-3.3182503770739065E-2"/>
                  <c:y val="-3.33333333333333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D65-453C-864E-5AAFCC0C4A06}"/>
                </c:ext>
              </c:extLst>
            </c:dLbl>
            <c:dLbl>
              <c:idx val="3"/>
              <c:layout>
                <c:manualLayout>
                  <c:x val="-2.8657616892911009E-2"/>
                  <c:y val="-3.51851851851851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D65-453C-864E-5AAFCC0C4A06}"/>
                </c:ext>
              </c:extLst>
            </c:dLbl>
            <c:dLbl>
              <c:idx val="4"/>
              <c:layout>
                <c:manualLayout>
                  <c:x val="-1.9607843137254902E-2"/>
                  <c:y val="-3.8888888888888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D65-453C-864E-5AAFCC0C4A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Sheet1!$A$3:$A$8</c:f>
              <c:strCach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 (est)</c:v>
                </c:pt>
                <c:pt idx="5">
                  <c:v>2027 (est)</c:v>
                </c:pt>
              </c:strCache>
            </c:strRef>
          </c:cat>
          <c:val>
            <c:numRef>
              <c:f>Sheet1!$E$3:$E$8</c:f>
              <c:numCache>
                <c:formatCode>#\ ##0_ </c:formatCode>
                <c:ptCount val="6"/>
                <c:pt idx="0">
                  <c:v>441895</c:v>
                </c:pt>
                <c:pt idx="1">
                  <c:v>491545</c:v>
                </c:pt>
                <c:pt idx="2">
                  <c:v>515570</c:v>
                </c:pt>
                <c:pt idx="3">
                  <c:v>503635</c:v>
                </c:pt>
                <c:pt idx="4">
                  <c:v>410000</c:v>
                </c:pt>
                <c:pt idx="5">
                  <c:v>360000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5-453C-864E-5AAFCC0C4A06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97008352"/>
        <c:axId val="492577328"/>
      </c:lineChart>
      <c:catAx>
        <c:axId val="49700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92577328"/>
        <c:crosses val="autoZero"/>
        <c:auto val="1"/>
        <c:lblAlgn val="ctr"/>
        <c:lblOffset val="100"/>
        <c:noMultiLvlLbl val="0"/>
      </c:catAx>
      <c:valAx>
        <c:axId val="49257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9700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42E09-5946-44E0-BDF7-38A37FA22A76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3D1CA-6A0F-44B8-A1C6-EE004D18B6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6772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43D1CA-6A0F-44B8-A1C6-EE004D18B643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9729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43D1CA-6A0F-44B8-A1C6-EE004D18B643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0793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43D1CA-6A0F-44B8-A1C6-EE004D18B643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0256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43D1CA-6A0F-44B8-A1C6-EE004D18B643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5172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43D1CA-6A0F-44B8-A1C6-EE004D18B643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1178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Installation och intrimning av frånluftsåtervinning skedde hösten 2025 och pågick en bit in på 2026. Solcellerna aktiverades i bruk i februari.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43D1CA-6A0F-44B8-A1C6-EE004D18B643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70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2025: totalt 106 450 kWh</a:t>
            </a:r>
          </a:p>
          <a:p>
            <a:r>
              <a:rPr lang="sv-SE" dirty="0"/>
              <a:t>2026: totalt 134 250 kWh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43D1CA-6A0F-44B8-A1C6-EE004D18B643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4098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Föreningens kostnader för fjärrvärme har ökat med ca 10% per år!</a:t>
            </a:r>
          </a:p>
          <a:p>
            <a:endParaRPr lang="sv-SE" dirty="0"/>
          </a:p>
          <a:p>
            <a:r>
              <a:rPr lang="sv-SE" dirty="0"/>
              <a:t>Med den pris-utvecklingen och utan vår investering skulle den beräknade kostnaden för fjärrvärme 2027 landa på nästan 600 tkr!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43D1CA-6A0F-44B8-A1C6-EE004D18B643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0591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43D1CA-6A0F-44B8-A1C6-EE004D18B643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1615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457E43-592D-D6D3-0B5A-84EFB9A66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0635E22-AF87-AB11-23CF-465D598B22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D1AE63-8F3B-8C26-5BB8-B2E287B64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49A0BD-DF36-3FDC-28E1-864E761B1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1AC7061-1F83-3D62-EF8E-11F95EFEC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6379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A2BA2F-B2C3-5EAD-9A67-EC3B63274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1532C4-497C-3D49-CB71-9D8F243E9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9A5358C-361D-DF7E-AF5B-BC28BB8BA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769C218-C45A-47E0-ECA7-36B87E7A3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D65547-2080-130C-1921-6FB421B05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664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2314FB-891E-D0E2-30D3-951412168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5FBC401-2E53-0F58-790C-91B77C72A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AF436A-7953-0C3F-C71B-F336A3D29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8E914DB-EAF8-190B-100B-1887D5CE5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D00B853-09AA-E8CD-AA45-687336086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1271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ACA479-89D1-6B66-CE24-6BF3106E7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851C1B-2D54-9144-AEDC-C85BD1817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7B9B9DF-2FAD-4BBE-ED63-7736A555F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9D22378-8505-6703-A507-10E580902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36D768F-DAA9-A7C2-78A5-0C0E1A3A0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4480DB4-89B7-C3E7-CCC9-EFF7F076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5810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BD2DA1-7353-AB33-197C-A3179083B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41AC8C6-B340-BF3C-5497-44123D58C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D599154-2F60-4374-7046-0E7E91A1D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35D02AF-022A-34E5-CA7F-61D3942375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78DB073-D8BA-F623-EFB2-0BC656FE0C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72A11CD-1E75-5515-AFE5-91AE58D47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42AFCB8-40B9-F5C2-50BE-35CAE0356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A48D55A-3A1D-4AAB-2698-E41B00BA7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973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6399D8-077D-2C2D-4B34-2F11E41A8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FBD631D-D78E-60B3-CBB2-4C0960A7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9D88B58-05FF-04E5-67D6-196870D03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1BB0BCA-09C1-BC54-BDB1-D529CAFA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5033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822C5FF-6D9B-5CD2-E9E6-EEA815324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F715B0B-3C96-2ED4-FD83-1F194D475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7F2A687-9475-1CF2-02AF-19D6ECE8B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8897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37A2B3-DF20-DC4A-CB04-A1ED84095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9A2877-CAB6-0AD9-3728-831A14301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1FD3CC5-3248-3A08-C2F7-14751E3AD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3FDE4C3-737D-53C8-EC4A-2ED3A9BD9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FDC06D9-487C-78FA-EF0B-18BE2AAC6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6C1C10E-9519-1BCA-F176-121BFD5E5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1369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CFDDD6-411F-CE80-8F93-3B5ED0AF1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513DEBC-A922-75F8-EFF3-B63A73580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86D2D89-D019-A711-6A2B-44AA66293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C6D37F2-3287-8884-9812-F35DE7DA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0FA6988-1BE0-C056-1CD6-9635CF1E1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9639583-A5CF-D077-ED16-E0C70952A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846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C58876-B634-C4EC-E3E6-FA3A7FCAA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4883401-4AF2-A81E-018E-E33A5BE0A0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A541750-F208-B533-4316-34C93F38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E2DF0C9-AD2D-03E7-F8EB-1DA6627AB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617EEA8-560E-97B4-BF3B-59A3C08AE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807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A181244-6F3D-4BBC-5248-4062048E50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72BF278-66DC-B1FC-04BB-F73A37ECCD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FE11665-36EE-52B3-7F21-DF7FBB020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256BA68-1240-8E33-775C-B9DC5C3A4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C47B975-D745-C92B-DF3C-A93CB640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1075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62735D9-41DD-5CFF-A39D-845736DE6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2FFF1E4-1B53-5878-1427-0BF5F38C0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46F2F7-65A3-DFF4-EE91-A43073F3C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CE6995-4338-4CF7-9001-F614F287B211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82DD486-9127-2469-9633-00E6685C5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F3F2732-F7C9-9AF9-5CC6-AF7B2C770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A14562-D185-491E-AF88-97F4B4FB97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248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vavattenrening.se/vanliga-fragor/fluorid-i-dricksvatten-egen-brunn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D9093BB-3DE8-6E6D-3E7F-0CC24C183E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/>
          <a:stretch>
            <a:fillRect/>
          </a:stretch>
        </p:blipFill>
        <p:spPr>
          <a:xfrm>
            <a:off x="20" y="-1"/>
            <a:ext cx="12191980" cy="68579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BC831AFA-C522-44EB-978D-94F63A121870}"/>
              </a:ext>
            </a:extLst>
          </p:cNvPr>
          <p:cNvSpPr txBox="1"/>
          <p:nvPr/>
        </p:nvSpPr>
        <p:spPr>
          <a:xfrm>
            <a:off x="1524000" y="1579562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Utfall </a:t>
            </a:r>
            <a:r>
              <a:rPr lang="en-US" sz="60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energioptimering</a:t>
            </a: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Brf</a:t>
            </a: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Utsikten</a:t>
            </a: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2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2025 - 2026</a:t>
            </a:r>
          </a:p>
        </p:txBody>
      </p:sp>
    </p:spTree>
    <p:extLst>
      <p:ext uri="{BB962C8B-B14F-4D97-AF65-F5344CB8AC3E}">
        <p14:creationId xmlns:p14="http://schemas.microsoft.com/office/powerpoint/2010/main" val="1501032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5E001E-5D35-3661-F90D-A365C0CBD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9625"/>
          </a:xfrm>
        </p:spPr>
        <p:txBody>
          <a:bodyPr/>
          <a:lstStyle/>
          <a:p>
            <a:r>
              <a:rPr lang="sv-SE" dirty="0"/>
              <a:t>Vad har vi gjort?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3F2AD8C-3BC1-EFFA-DD0D-CA6E223F4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807700" cy="5187949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Snålspolande duschar &amp; munstycken</a:t>
            </a:r>
          </a:p>
          <a:p>
            <a:r>
              <a:rPr lang="sv-SE" dirty="0"/>
              <a:t>Solceller</a:t>
            </a:r>
          </a:p>
          <a:p>
            <a:r>
              <a:rPr lang="sv-SE" dirty="0"/>
              <a:t>Värmeåtervinning</a:t>
            </a:r>
          </a:p>
          <a:p>
            <a:r>
              <a:rPr lang="sv-SE" dirty="0"/>
              <a:t>Nya termostater</a:t>
            </a:r>
          </a:p>
          <a:p>
            <a:r>
              <a:rPr lang="sv-SE" dirty="0"/>
              <a:t>Temperaturgivare i utvalda lägenheter</a:t>
            </a:r>
          </a:p>
          <a:p>
            <a:r>
              <a:rPr lang="sv-SE" dirty="0"/>
              <a:t>Nytt styrsystem och underhållsåtgärder i ”pannrummet”</a:t>
            </a:r>
          </a:p>
          <a:p>
            <a:r>
              <a:rPr lang="sv-SE" dirty="0"/>
              <a:t>Nya friskluftsfilter</a:t>
            </a:r>
          </a:p>
          <a:p>
            <a:r>
              <a:rPr lang="sv-SE" dirty="0"/>
              <a:t>Ventilationskontroll (”OVK”) och kanalrensning</a:t>
            </a:r>
          </a:p>
          <a:p>
            <a:r>
              <a:rPr lang="sv-SE" dirty="0"/>
              <a:t>Målbild – uppgradering från Energiklass D till B</a:t>
            </a:r>
          </a:p>
          <a:p>
            <a:pPr lvl="1"/>
            <a:r>
              <a:rPr lang="sv-SE" dirty="0"/>
              <a:t>Minskade driftkostnader</a:t>
            </a:r>
          </a:p>
          <a:p>
            <a:pPr lvl="1"/>
            <a:r>
              <a:rPr lang="sv-SE" dirty="0"/>
              <a:t>Lånerabatter</a:t>
            </a:r>
          </a:p>
          <a:p>
            <a:pPr lvl="1"/>
            <a:r>
              <a:rPr lang="sv-SE" dirty="0"/>
              <a:t>Möter kommande EU-krav</a:t>
            </a:r>
          </a:p>
        </p:txBody>
      </p:sp>
    </p:spTree>
    <p:extLst>
      <p:ext uri="{BB962C8B-B14F-4D97-AF65-F5344CB8AC3E}">
        <p14:creationId xmlns:p14="http://schemas.microsoft.com/office/powerpoint/2010/main" val="1511131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5E001E-5D35-3661-F90D-A365C0CBD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773" y="217690"/>
            <a:ext cx="6352177" cy="1325563"/>
          </a:xfrm>
        </p:spPr>
        <p:txBody>
          <a:bodyPr>
            <a:normAutofit/>
          </a:bodyPr>
          <a:lstStyle/>
          <a:p>
            <a:r>
              <a:rPr lang="sv-SE" sz="4800" dirty="0"/>
              <a:t>Solceller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3F2AD8C-3BC1-EFFA-DD0D-CA6E223F4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773" y="4701951"/>
            <a:ext cx="11527426" cy="1720850"/>
          </a:xfrm>
        </p:spPr>
        <p:txBody>
          <a:bodyPr>
            <a:normAutofit fontScale="47500" lnSpcReduction="20000"/>
          </a:bodyPr>
          <a:lstStyle/>
          <a:p>
            <a:r>
              <a:rPr lang="sv-SE" sz="5600" dirty="0"/>
              <a:t>Solceller på båda taken</a:t>
            </a:r>
          </a:p>
          <a:p>
            <a:pPr marL="228600" lvl="1">
              <a:spcBef>
                <a:spcPts val="1000"/>
              </a:spcBef>
            </a:pPr>
            <a:r>
              <a:rPr lang="sv-SE" sz="5600" dirty="0"/>
              <a:t>Totalt 88 paneler</a:t>
            </a:r>
          </a:p>
          <a:p>
            <a:pPr marL="228600" lvl="1">
              <a:spcBef>
                <a:spcPts val="1000"/>
              </a:spcBef>
            </a:pPr>
            <a:r>
              <a:rPr lang="sv-SE" sz="5600" dirty="0"/>
              <a:t>Maxeffekt 44 kW</a:t>
            </a:r>
          </a:p>
          <a:p>
            <a:pPr marL="228600" lvl="1">
              <a:spcBef>
                <a:spcPts val="1000"/>
              </a:spcBef>
            </a:pPr>
            <a:r>
              <a:rPr lang="sv-SE" sz="5600" dirty="0"/>
              <a:t>Nästan all produktion används internt (lägenheter, fastighetsel och garage)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10D32E4-7835-3446-B376-A2449F45F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73" y="1483005"/>
            <a:ext cx="6352178" cy="293470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39C72122-8B2C-F636-05BA-C82ECAAE37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9" t="7177" r="30451"/>
          <a:stretch>
            <a:fillRect/>
          </a:stretch>
        </p:blipFill>
        <p:spPr>
          <a:xfrm>
            <a:off x="7245350" y="557717"/>
            <a:ext cx="4641849" cy="385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982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5E001E-5D35-3661-F90D-A365C0CBD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81" y="217690"/>
            <a:ext cx="6352177" cy="931793"/>
          </a:xfrm>
        </p:spPr>
        <p:txBody>
          <a:bodyPr>
            <a:normAutofit/>
          </a:bodyPr>
          <a:lstStyle/>
          <a:p>
            <a:r>
              <a:rPr lang="sv-SE" sz="4800" dirty="0"/>
              <a:t>Värmeåtervinning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3F2AD8C-3BC1-EFFA-DD0D-CA6E223F4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81" y="4792719"/>
            <a:ext cx="11771792" cy="1933541"/>
          </a:xfrm>
        </p:spPr>
        <p:txBody>
          <a:bodyPr>
            <a:normAutofit fontScale="40000" lnSpcReduction="20000"/>
          </a:bodyPr>
          <a:lstStyle/>
          <a:p>
            <a:r>
              <a:rPr lang="sv-SE" sz="5600" dirty="0"/>
              <a:t>Samtliga fyra fläktar på taken utbytta för att </a:t>
            </a:r>
            <a:br>
              <a:rPr lang="sv-SE" sz="5600" dirty="0"/>
            </a:br>
            <a:r>
              <a:rPr lang="sv-SE" sz="5600" dirty="0"/>
              <a:t>återvinna värmen från ventilationsluften</a:t>
            </a:r>
          </a:p>
          <a:p>
            <a:pPr marL="228600" lvl="1">
              <a:spcBef>
                <a:spcPts val="1000"/>
              </a:spcBef>
            </a:pPr>
            <a:r>
              <a:rPr lang="sv-SE" sz="5600" dirty="0"/>
              <a:t>Rör dragna från båda taken ner till ”pannrummet”</a:t>
            </a:r>
          </a:p>
          <a:p>
            <a:pPr marL="228600" lvl="1">
              <a:spcBef>
                <a:spcPts val="1000"/>
              </a:spcBef>
            </a:pPr>
            <a:r>
              <a:rPr lang="sv-SE" sz="5600" dirty="0"/>
              <a:t>Kraftig värmepump i pannrummet, även förvärmning av tappvarmvattnet</a:t>
            </a:r>
          </a:p>
          <a:p>
            <a:pPr marL="228600" lvl="1">
              <a:spcBef>
                <a:spcPts val="1000"/>
              </a:spcBef>
            </a:pPr>
            <a:r>
              <a:rPr lang="sv-SE" sz="5600" dirty="0"/>
              <a:t>Fjärrvärmen behövs kalla vinterdagar och för att få 60 gradigt tappvarmvatten</a:t>
            </a: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41012ED-7CE2-4445-16AB-D6883034D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9" r="17057"/>
          <a:stretch>
            <a:fillRect/>
          </a:stretch>
        </p:blipFill>
        <p:spPr>
          <a:xfrm>
            <a:off x="592930" y="1087069"/>
            <a:ext cx="5745116" cy="3599231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3AB7CADA-5C2E-278F-A2C7-161642C2FD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70"/>
          <a:stretch>
            <a:fillRect/>
          </a:stretch>
        </p:blipFill>
        <p:spPr>
          <a:xfrm>
            <a:off x="7233518" y="131740"/>
            <a:ext cx="3267920" cy="553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02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3F2AD8C-3BC1-EFFA-DD0D-CA6E223F4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999" y="465340"/>
            <a:ext cx="4563003" cy="3446260"/>
          </a:xfrm>
        </p:spPr>
        <p:txBody>
          <a:bodyPr>
            <a:normAutofit fontScale="92500"/>
          </a:bodyPr>
          <a:lstStyle/>
          <a:p>
            <a:r>
              <a:rPr lang="sv-SE" sz="4000" dirty="0"/>
              <a:t>Temperaturgivare</a:t>
            </a:r>
            <a:br>
              <a:rPr lang="sv-SE" sz="4000" dirty="0"/>
            </a:br>
            <a:r>
              <a:rPr lang="sv-SE" sz="4000" dirty="0"/>
              <a:t>i utvalda lägenheter</a:t>
            </a:r>
            <a:br>
              <a:rPr lang="sv-SE" sz="4000" dirty="0"/>
            </a:br>
            <a:endParaRPr lang="sv-SE" sz="4000" dirty="0"/>
          </a:p>
          <a:p>
            <a:r>
              <a:rPr lang="sv-SE" sz="4000" dirty="0"/>
              <a:t>Visar värmefördelningen i båda husen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5C0A0889-2237-C640-3CFD-6FA05E0B7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947" y="55722"/>
            <a:ext cx="4525006" cy="6820852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680A1870-C87F-B09E-6EE0-83EBC19A0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5897" y="120650"/>
            <a:ext cx="816206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44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3F2AD8C-3BC1-EFFA-DD0D-CA6E223F4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701" y="217690"/>
            <a:ext cx="7203773" cy="1760881"/>
          </a:xfrm>
        </p:spPr>
        <p:txBody>
          <a:bodyPr>
            <a:normAutofit fontScale="40000" lnSpcReduction="20000"/>
          </a:bodyPr>
          <a:lstStyle/>
          <a:p>
            <a:r>
              <a:rPr lang="sv-SE" sz="5600" dirty="0"/>
              <a:t>Nytt, programmerbart styrsystem med fjärråtkomst, övervakning &amp; larmhantering</a:t>
            </a:r>
          </a:p>
          <a:p>
            <a:pPr marL="228600" lvl="1">
              <a:spcBef>
                <a:spcPts val="1000"/>
              </a:spcBef>
            </a:pPr>
            <a:r>
              <a:rPr lang="sv-SE" sz="5600" dirty="0"/>
              <a:t>Ackumulatortank</a:t>
            </a:r>
          </a:p>
          <a:p>
            <a:pPr marL="228600" lvl="1">
              <a:spcBef>
                <a:spcPts val="1000"/>
              </a:spcBef>
            </a:pPr>
            <a:r>
              <a:rPr lang="sv-SE" sz="5600" dirty="0"/>
              <a:t>Nya expansionskärl, pumpar och ventiler</a:t>
            </a:r>
          </a:p>
          <a:p>
            <a:pPr marL="228600" lvl="1">
              <a:spcBef>
                <a:spcPts val="1000"/>
              </a:spcBef>
            </a:pPr>
            <a:r>
              <a:rPr lang="sv-SE" sz="5600" dirty="0"/>
              <a:t>Internet &amp; WiFi pannrummet</a:t>
            </a:r>
          </a:p>
          <a:p>
            <a:pPr marL="228600" lvl="1">
              <a:spcBef>
                <a:spcPts val="1000"/>
              </a:spcBef>
            </a:pPr>
            <a:endParaRPr lang="sv-SE" sz="56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13D0B57-5935-2DA8-4969-F7A36FADC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4" t="6057" r="28491" b="4797"/>
          <a:stretch>
            <a:fillRect/>
          </a:stretch>
        </p:blipFill>
        <p:spPr>
          <a:xfrm>
            <a:off x="899702" y="1978571"/>
            <a:ext cx="6074358" cy="4542879"/>
          </a:xfrm>
          <a:prstGeom prst="rect">
            <a:avLst/>
          </a:prstGeom>
        </p:spPr>
      </p:pic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60C5C77C-0EC5-F560-757C-D1E894065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50"/>
          <a:stretch>
            <a:fillRect/>
          </a:stretch>
        </p:blipFill>
        <p:spPr>
          <a:xfrm rot="5400000">
            <a:off x="6477878" y="1416740"/>
            <a:ext cx="6407115" cy="380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40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BA3203-FE3F-3890-0FF8-CCB68D522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73" y="875538"/>
            <a:ext cx="4368602" cy="835919"/>
          </a:xfrm>
        </p:spPr>
        <p:txBody>
          <a:bodyPr anchor="b">
            <a:normAutofit/>
          </a:bodyPr>
          <a:lstStyle/>
          <a:p>
            <a:r>
              <a:rPr lang="sv-SE" dirty="0"/>
              <a:t>Vattenförbrukning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A60685-528C-5273-AD6E-00EFBAAEC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574" y="2241963"/>
            <a:ext cx="4216100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dirty="0"/>
              <a:t>Vattnet i Nacka kostar nästan 6 öre/liter (56 kr/m</a:t>
            </a:r>
            <a:r>
              <a:rPr lang="sv-SE" sz="2400" baseline="30000" dirty="0"/>
              <a:t>3</a:t>
            </a:r>
            <a:r>
              <a:rPr lang="sv-SE" sz="2400" dirty="0"/>
              <a:t>) </a:t>
            </a:r>
            <a:br>
              <a:rPr lang="sv-SE" sz="2400" dirty="0"/>
            </a:br>
            <a:r>
              <a:rPr lang="sv-SE" sz="2400" dirty="0"/>
              <a:t>Dyrast i Sverige?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dirty="0"/>
              <a:t>Kostnad 2025: 490 tkr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dirty="0"/>
              <a:t>Ca 135m</a:t>
            </a:r>
            <a:r>
              <a:rPr lang="sv-SE" sz="2400" baseline="30000" dirty="0"/>
              <a:t>3</a:t>
            </a:r>
            <a:r>
              <a:rPr lang="sv-SE" sz="2400" dirty="0"/>
              <a:t>/</a:t>
            </a:r>
            <a:r>
              <a:rPr lang="sv-SE" sz="2400" dirty="0" err="1"/>
              <a:t>lgh</a:t>
            </a:r>
            <a:r>
              <a:rPr lang="sv-SE" sz="2400" dirty="0"/>
              <a:t> och år</a:t>
            </a:r>
            <a:endParaRPr lang="sv-SE" sz="2400" baseline="30000" dirty="0"/>
          </a:p>
          <a:p>
            <a:pPr marL="0" indent="0">
              <a:buNone/>
            </a:pPr>
            <a:endParaRPr lang="sv-SE" sz="2400" baseline="300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869A6C4-7307-64BD-A97F-503EE1482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3800" r="-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70733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5E001E-5D35-3661-F90D-A365C0CBD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9832" y="466344"/>
            <a:ext cx="3889484" cy="1698495"/>
          </a:xfrm>
        </p:spPr>
        <p:txBody>
          <a:bodyPr>
            <a:noAutofit/>
          </a:bodyPr>
          <a:lstStyle/>
          <a:p>
            <a:r>
              <a:rPr lang="sv-SE" sz="3600" dirty="0"/>
              <a:t>Prognoskalkyler, energikonsulterna FERLA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B0C1ABF-1D32-E4DA-F430-AEC76D179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9832" y="2164838"/>
            <a:ext cx="3803650" cy="9715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dirty="0"/>
              <a:t>Energiförbrukning [MWh/år]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137C18A4-5EA1-9387-8ED9-BBC2E2ECB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2922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6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66D6B28B-2CD4-49DC-588A-81A06F770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04" y="0"/>
            <a:ext cx="9655140" cy="6858000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EBBA373B-04FD-DC09-9B43-2AABBCCCA157}"/>
              </a:ext>
            </a:extLst>
          </p:cNvPr>
          <p:cNvSpPr txBox="1"/>
          <p:nvPr/>
        </p:nvSpPr>
        <p:spPr>
          <a:xfrm>
            <a:off x="557784" y="0"/>
            <a:ext cx="9092152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sv-SE" sz="2600" b="1" dirty="0"/>
          </a:p>
          <a:p>
            <a:pPr algn="ctr"/>
            <a:r>
              <a:rPr lang="sv-SE" sz="2600" b="1" dirty="0"/>
              <a:t>Fjärrvärme, förbrukning MWh, jämförelse januari – augusti 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4CB51FF-172D-BA03-9761-4D1576FAAEFB}"/>
              </a:ext>
            </a:extLst>
          </p:cNvPr>
          <p:cNvSpPr txBox="1"/>
          <p:nvPr/>
        </p:nvSpPr>
        <p:spPr>
          <a:xfrm>
            <a:off x="6656832" y="1152144"/>
            <a:ext cx="3090672" cy="47731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6D2E2A1-3AD9-A2C5-B7B0-441E9E5B70C9}"/>
              </a:ext>
            </a:extLst>
          </p:cNvPr>
          <p:cNvSpPr txBox="1"/>
          <p:nvPr/>
        </p:nvSpPr>
        <p:spPr>
          <a:xfrm>
            <a:off x="7582957" y="2044696"/>
            <a:ext cx="35544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2022: 310 MWh (498 MWh helår)</a:t>
            </a:r>
          </a:p>
          <a:p>
            <a:endParaRPr lang="sv-SE" b="1" dirty="0"/>
          </a:p>
          <a:p>
            <a:r>
              <a:rPr lang="sv-SE" b="1" dirty="0"/>
              <a:t>2023: 318 MWh (516 MWh helår)</a:t>
            </a:r>
          </a:p>
          <a:p>
            <a:endParaRPr lang="sv-SE" b="1" dirty="0"/>
          </a:p>
          <a:p>
            <a:r>
              <a:rPr lang="sv-SE" b="1" dirty="0"/>
              <a:t>2024: 323 MWh (499 MWh helår)</a:t>
            </a:r>
          </a:p>
          <a:p>
            <a:endParaRPr lang="sv-SE" b="1" dirty="0"/>
          </a:p>
          <a:p>
            <a:r>
              <a:rPr lang="sv-SE" b="1" dirty="0"/>
              <a:t>2025: 298 MWh (418 MWh helår)</a:t>
            </a:r>
          </a:p>
          <a:p>
            <a:endParaRPr lang="sv-SE" b="1" dirty="0"/>
          </a:p>
          <a:p>
            <a:r>
              <a:rPr lang="sv-SE" b="1" dirty="0"/>
              <a:t>2026: 140 MWh (est ≥200 MWh) 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1507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8672888-04D8-A860-01E9-3955D1BF1F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82"/>
          <a:stretch>
            <a:fillRect/>
          </a:stretch>
        </p:blipFill>
        <p:spPr>
          <a:xfrm>
            <a:off x="94941" y="272888"/>
            <a:ext cx="12097059" cy="6237640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6DA1A209-5995-E778-13A1-7A56A1251946}"/>
              </a:ext>
            </a:extLst>
          </p:cNvPr>
          <p:cNvSpPr txBox="1"/>
          <p:nvPr/>
        </p:nvSpPr>
        <p:spPr>
          <a:xfrm>
            <a:off x="740664" y="192216"/>
            <a:ext cx="1055217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2400" b="1" dirty="0"/>
              <a:t>Köpt el (kWh), januari – augusti, inkl. alla </a:t>
            </a:r>
            <a:r>
              <a:rPr lang="sv-SE" sz="2400" b="1" dirty="0" err="1"/>
              <a:t>lgh</a:t>
            </a:r>
            <a:endParaRPr lang="sv-SE" sz="2400" b="1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BF389F3C-4DA5-1FAB-30DD-5EAA16A96BDA}"/>
              </a:ext>
            </a:extLst>
          </p:cNvPr>
          <p:cNvSpPr txBox="1"/>
          <p:nvPr/>
        </p:nvSpPr>
        <p:spPr>
          <a:xfrm>
            <a:off x="8247888" y="0"/>
            <a:ext cx="5943600" cy="67482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97DB2D97-7B1E-01E9-6D86-52635FBA2A4A}"/>
              </a:ext>
            </a:extLst>
          </p:cNvPr>
          <p:cNvSpPr txBox="1"/>
          <p:nvPr/>
        </p:nvSpPr>
        <p:spPr>
          <a:xfrm>
            <a:off x="8487898" y="1932900"/>
            <a:ext cx="31789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sz="2000" b="1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43AC6ED3-F402-7714-2DC9-82E2B71352B3}"/>
              </a:ext>
            </a:extLst>
          </p:cNvPr>
          <p:cNvSpPr txBox="1"/>
          <p:nvPr/>
        </p:nvSpPr>
        <p:spPr>
          <a:xfrm>
            <a:off x="8487897" y="734553"/>
            <a:ext cx="3609161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sz="2000" b="1" dirty="0"/>
          </a:p>
          <a:p>
            <a:endParaRPr lang="sv-SE" sz="2000" b="1" dirty="0"/>
          </a:p>
          <a:p>
            <a:r>
              <a:rPr lang="sv-SE" sz="2000" b="1" dirty="0"/>
              <a:t>2023</a:t>
            </a:r>
          </a:p>
          <a:p>
            <a:r>
              <a:rPr lang="sv-SE" sz="2000" b="1" dirty="0"/>
              <a:t>108,5 MWh (176 MWh helår)</a:t>
            </a:r>
          </a:p>
          <a:p>
            <a:endParaRPr lang="sv-SE" sz="2000" b="1" dirty="0"/>
          </a:p>
          <a:p>
            <a:r>
              <a:rPr lang="sv-SE" sz="2000" b="1" dirty="0"/>
              <a:t>2024</a:t>
            </a:r>
          </a:p>
          <a:p>
            <a:r>
              <a:rPr lang="sv-SE" sz="2000" b="1" dirty="0"/>
              <a:t>119 MWh (180 MWh helår)</a:t>
            </a:r>
          </a:p>
          <a:p>
            <a:endParaRPr lang="sv-SE" sz="2000" b="1" dirty="0"/>
          </a:p>
          <a:p>
            <a:r>
              <a:rPr lang="sv-SE" sz="2000" b="1" dirty="0"/>
              <a:t>2025</a:t>
            </a:r>
          </a:p>
          <a:p>
            <a:r>
              <a:rPr lang="sv-SE" sz="2000" b="1" dirty="0"/>
              <a:t>106,5 MWh (181 MWh helår)</a:t>
            </a:r>
          </a:p>
          <a:p>
            <a:endParaRPr lang="sv-SE" sz="2000" b="1" dirty="0"/>
          </a:p>
          <a:p>
            <a:r>
              <a:rPr lang="sv-SE" sz="2000" b="1" dirty="0"/>
              <a:t>2026</a:t>
            </a:r>
          </a:p>
          <a:p>
            <a:r>
              <a:rPr lang="sv-SE" sz="2000" b="1" dirty="0"/>
              <a:t>134 MWh (est ≥210 MWh)</a:t>
            </a:r>
          </a:p>
          <a:p>
            <a:endParaRPr lang="sv-SE" sz="2000" b="1" dirty="0"/>
          </a:p>
        </p:txBody>
      </p:sp>
    </p:spTree>
    <p:extLst>
      <p:ext uri="{BB962C8B-B14F-4D97-AF65-F5344CB8AC3E}">
        <p14:creationId xmlns:p14="http://schemas.microsoft.com/office/powerpoint/2010/main" val="3961096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950F3AF-7CB9-BFE3-ADA7-DA30C0B017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7211373"/>
              </p:ext>
            </p:extLst>
          </p:nvPr>
        </p:nvGraphicFramePr>
        <p:xfrm>
          <a:off x="643467" y="643466"/>
          <a:ext cx="8456990" cy="5571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ruta 5">
            <a:extLst>
              <a:ext uri="{FF2B5EF4-FFF2-40B4-BE49-F238E27FC236}">
                <a16:creationId xmlns:a16="http://schemas.microsoft.com/office/drawing/2014/main" id="{43960063-3B11-8D6A-29BF-A83E997BE571}"/>
              </a:ext>
            </a:extLst>
          </p:cNvPr>
          <p:cNvSpPr txBox="1"/>
          <p:nvPr/>
        </p:nvSpPr>
        <p:spPr>
          <a:xfrm>
            <a:off x="9100457" y="2136337"/>
            <a:ext cx="28690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Total produktion solceller t.o.m. 260920</a:t>
            </a:r>
          </a:p>
          <a:p>
            <a:endParaRPr lang="sv-SE" b="1" dirty="0"/>
          </a:p>
          <a:p>
            <a:r>
              <a:rPr lang="sv-SE" b="1" dirty="0"/>
              <a:t>Ca 32 MWh</a:t>
            </a:r>
          </a:p>
          <a:p>
            <a:endParaRPr lang="sv-SE" b="1" dirty="0"/>
          </a:p>
          <a:p>
            <a:r>
              <a:rPr lang="sv-SE" b="1" dirty="0"/>
              <a:t>Besparing </a:t>
            </a:r>
            <a:r>
              <a:rPr lang="sv-SE" b="1" dirty="0" err="1"/>
              <a:t>hitills</a:t>
            </a:r>
            <a:r>
              <a:rPr lang="sv-SE" b="1" dirty="0"/>
              <a:t>:</a:t>
            </a:r>
          </a:p>
          <a:p>
            <a:r>
              <a:rPr lang="sv-SE" b="1" dirty="0"/>
              <a:t>Ca 48 000 – 63 000 kr </a:t>
            </a:r>
          </a:p>
          <a:p>
            <a:r>
              <a:rPr lang="sv-SE" b="1" dirty="0"/>
              <a:t>(1,50 – 1,95 kr/kWh)</a:t>
            </a:r>
          </a:p>
        </p:txBody>
      </p:sp>
    </p:spTree>
    <p:extLst>
      <p:ext uri="{BB962C8B-B14F-4D97-AF65-F5344CB8AC3E}">
        <p14:creationId xmlns:p14="http://schemas.microsoft.com/office/powerpoint/2010/main" val="2226967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D0797C-BB18-E310-991B-BA1AB28DC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6952" y="447421"/>
            <a:ext cx="4197096" cy="3658235"/>
          </a:xfrm>
        </p:spPr>
        <p:txBody>
          <a:bodyPr>
            <a:noAutofit/>
          </a:bodyPr>
          <a:lstStyle/>
          <a:p>
            <a:r>
              <a:rPr lang="sv-SE" sz="3600" dirty="0"/>
              <a:t>Prognoskalkyler, energikonsulterna FERLA</a:t>
            </a:r>
            <a:br>
              <a:rPr lang="sv-SE" sz="3600" dirty="0"/>
            </a:br>
            <a:br>
              <a:rPr lang="sv-SE" sz="3600" dirty="0"/>
            </a:br>
            <a:r>
              <a:rPr lang="sv-SE" sz="2800" dirty="0"/>
              <a:t>Driftkostnader SEK/år</a:t>
            </a:r>
            <a:br>
              <a:rPr lang="sv-SE" sz="2800" dirty="0"/>
            </a:br>
            <a:br>
              <a:rPr lang="sv-SE" sz="2800" dirty="0"/>
            </a:br>
            <a:r>
              <a:rPr lang="sv-SE" sz="2800" dirty="0"/>
              <a:t>Nuläge ca 620 tkr</a:t>
            </a:r>
            <a:br>
              <a:rPr lang="sv-SE" sz="2800" dirty="0"/>
            </a:br>
            <a:r>
              <a:rPr lang="sv-SE" sz="2800" dirty="0"/>
              <a:t>Efter </a:t>
            </a:r>
            <a:r>
              <a:rPr lang="sv-SE" sz="2800" dirty="0" err="1"/>
              <a:t>inv</a:t>
            </a:r>
            <a:r>
              <a:rPr lang="sv-SE" sz="2800" dirty="0"/>
              <a:t> ca 380 tkr</a:t>
            </a:r>
            <a:endParaRPr lang="sv-SE" sz="36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6B8F7476-11CC-AE02-ED21-09A6E9046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2421" t="19435" r="2298" b="22690"/>
          <a:stretch>
            <a:fillRect/>
          </a:stretch>
        </p:blipFill>
        <p:spPr>
          <a:xfrm>
            <a:off x="-1" y="0"/>
            <a:ext cx="7209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46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119CFE00-63F3-DDE3-53EC-9443A3F910AE}"/>
              </a:ext>
            </a:extLst>
          </p:cNvPr>
          <p:cNvSpPr txBox="1"/>
          <p:nvPr/>
        </p:nvSpPr>
        <p:spPr>
          <a:xfrm>
            <a:off x="8837445" y="2044005"/>
            <a:ext cx="304975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Förmodad energikostnad utan genomförd investering:</a:t>
            </a:r>
          </a:p>
          <a:p>
            <a:endParaRPr lang="sv-SE" dirty="0"/>
          </a:p>
          <a:p>
            <a:r>
              <a:rPr lang="sv-SE" dirty="0"/>
              <a:t>2025: 575 000 kr</a:t>
            </a:r>
          </a:p>
          <a:p>
            <a:r>
              <a:rPr lang="sv-SE" sz="1000" dirty="0" err="1"/>
              <a:t>Reel</a:t>
            </a:r>
            <a:r>
              <a:rPr lang="sv-SE" sz="1000" dirty="0"/>
              <a:t> kostnad: 503 635 kr (ca -70 tkr)</a:t>
            </a:r>
          </a:p>
          <a:p>
            <a:endParaRPr lang="sv-SE" dirty="0"/>
          </a:p>
          <a:p>
            <a:r>
              <a:rPr lang="sv-SE" dirty="0"/>
              <a:t>2026: 625 000 kr</a:t>
            </a:r>
          </a:p>
          <a:p>
            <a:r>
              <a:rPr lang="sv-SE" sz="1000" dirty="0"/>
              <a:t>Estimerad kostnad: 410 000 kr (ca -215 tkr)</a:t>
            </a:r>
          </a:p>
          <a:p>
            <a:endParaRPr lang="sv-SE" dirty="0"/>
          </a:p>
          <a:p>
            <a:r>
              <a:rPr lang="sv-SE" dirty="0"/>
              <a:t>2027: 680 000 kr</a:t>
            </a:r>
          </a:p>
          <a:p>
            <a:r>
              <a:rPr lang="sv-SE" sz="1000" dirty="0"/>
              <a:t>Estimerad kostnad: 360 000 kr (ca -320 tkr)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950F3AF-7CB9-BFE3-ADA7-DA30C0B017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4455388"/>
              </p:ext>
            </p:extLst>
          </p:nvPr>
        </p:nvGraphicFramePr>
        <p:xfrm>
          <a:off x="304800" y="0"/>
          <a:ext cx="84201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18617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BA3203-FE3F-3890-0FF8-CCB68D522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92226"/>
          </a:xfrm>
        </p:spPr>
        <p:txBody>
          <a:bodyPr>
            <a:normAutofit fontScale="90000"/>
          </a:bodyPr>
          <a:lstStyle/>
          <a:p>
            <a:r>
              <a:rPr lang="sv-SE" dirty="0"/>
              <a:t>Vad händer nu? </a:t>
            </a:r>
            <a:br>
              <a:rPr lang="sv-SE" dirty="0"/>
            </a:br>
            <a:r>
              <a:rPr lang="sv-SE" dirty="0"/>
              <a:t>Vad kan vi göra mer?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A60685-528C-5273-AD6E-00EFBAAEC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100" y="1657351"/>
            <a:ext cx="11474450" cy="4673600"/>
          </a:xfrm>
        </p:spPr>
        <p:txBody>
          <a:bodyPr>
            <a:normAutofit fontScale="62500" lnSpcReduction="20000"/>
          </a:bodyPr>
          <a:lstStyle/>
          <a:p>
            <a:r>
              <a:rPr lang="sv-SE" dirty="0"/>
              <a:t>Ny Energideklaration (under 2027)</a:t>
            </a:r>
          </a:p>
          <a:p>
            <a:r>
              <a:rPr lang="sv-SE" dirty="0"/>
              <a:t>Nya tätningslister i alla fönster &amp; dörrar</a:t>
            </a:r>
          </a:p>
          <a:p>
            <a:r>
              <a:rPr lang="sv-SE" dirty="0"/>
              <a:t>Åtgärda </a:t>
            </a:r>
            <a:r>
              <a:rPr lang="sv-SE" dirty="0" err="1"/>
              <a:t>kalldrag</a:t>
            </a:r>
            <a:r>
              <a:rPr lang="sv-SE" dirty="0"/>
              <a:t> runt fönster &amp; dörrar i entréerna</a:t>
            </a:r>
          </a:p>
          <a:p>
            <a:r>
              <a:rPr lang="sv-SE" dirty="0"/>
              <a:t>Optimera drift av VMP vs fjärrvärme via elpris i realtid</a:t>
            </a:r>
          </a:p>
          <a:p>
            <a:r>
              <a:rPr lang="sv-SE" dirty="0"/>
              <a:t>Koppla in solcellsövervakning &amp; Fjärrvärmemätning till styrsystemet (praktiskt, inga direkta besparingar)</a:t>
            </a:r>
          </a:p>
          <a:p>
            <a:r>
              <a:rPr lang="sv-SE" dirty="0"/>
              <a:t>Fastighetsbild </a:t>
            </a:r>
            <a:r>
              <a:rPr lang="sv-SE" dirty="0" err="1"/>
              <a:t>tempmätare</a:t>
            </a:r>
            <a:r>
              <a:rPr lang="sv-SE" dirty="0"/>
              <a:t> uppdateras samt indata till styrsystemet åtgärdas (</a:t>
            </a:r>
            <a:r>
              <a:rPr lang="sv-SE" dirty="0" err="1"/>
              <a:t>Curves</a:t>
            </a:r>
            <a:r>
              <a:rPr lang="sv-SE" dirty="0"/>
              <a:t> från </a:t>
            </a:r>
            <a:r>
              <a:rPr lang="sv-SE" dirty="0" err="1"/>
              <a:t>Ecoguard</a:t>
            </a:r>
            <a:r>
              <a:rPr lang="sv-SE" dirty="0"/>
              <a:t>)</a:t>
            </a:r>
          </a:p>
          <a:p>
            <a:r>
              <a:rPr lang="sv-SE" dirty="0"/>
              <a:t>Byta ett par elmätare för bättre koll på energiflöden och framtida styrning &amp; batterisystem</a:t>
            </a:r>
          </a:p>
          <a:p>
            <a:r>
              <a:rPr lang="sv-SE" dirty="0" err="1"/>
              <a:t>Ev</a:t>
            </a:r>
            <a:r>
              <a:rPr lang="sv-SE" dirty="0"/>
              <a:t> total injustering av alla radiatorer (om ojämn tempfördelning i husen)</a:t>
            </a:r>
          </a:p>
          <a:p>
            <a:r>
              <a:rPr lang="sv-SE" dirty="0"/>
              <a:t>Infotavlor i entréerna</a:t>
            </a:r>
          </a:p>
          <a:p>
            <a:r>
              <a:rPr lang="sv-SE" dirty="0"/>
              <a:t>Optimera billaddarna vs elpris i realtid</a:t>
            </a:r>
          </a:p>
          <a:p>
            <a:r>
              <a:rPr lang="sv-SE" dirty="0"/>
              <a:t>Fler billaddare behövs i garaget (nu 50 interna och 11 publika)</a:t>
            </a:r>
          </a:p>
          <a:p>
            <a:r>
              <a:rPr lang="sv-SE" dirty="0"/>
              <a:t>Fastighetsbatterier och/eller V2H via billaddarna för att optimera </a:t>
            </a:r>
            <a:r>
              <a:rPr lang="sv-SE" dirty="0" err="1"/>
              <a:t>eltoppar</a:t>
            </a:r>
            <a:r>
              <a:rPr lang="sv-SE" dirty="0"/>
              <a:t>, sälja stödtjänster, mm</a:t>
            </a:r>
          </a:p>
          <a:p>
            <a:r>
              <a:rPr lang="sv-SE" dirty="0"/>
              <a:t>Installera IMD även på vattnet</a:t>
            </a:r>
          </a:p>
          <a:p>
            <a:r>
              <a:rPr lang="sv-SE" dirty="0"/>
              <a:t>Skapa en ENERGIGEMENSKAP inom SQSF och bygga återvinning av värme ur avloppsvattnet (</a:t>
            </a:r>
            <a:r>
              <a:rPr lang="sv-SE" dirty="0" err="1"/>
              <a:t>ffa</a:t>
            </a:r>
            <a:r>
              <a:rPr lang="sv-SE" dirty="0"/>
              <a:t> hotell/spa)</a:t>
            </a:r>
          </a:p>
        </p:txBody>
      </p:sp>
    </p:spTree>
    <p:extLst>
      <p:ext uri="{BB962C8B-B14F-4D97-AF65-F5344CB8AC3E}">
        <p14:creationId xmlns:p14="http://schemas.microsoft.com/office/powerpoint/2010/main" val="2268250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3353</TotalTime>
  <Words>676</Words>
  <Application>Microsoft Office PowerPoint</Application>
  <PresentationFormat>Bredbild</PresentationFormat>
  <Paragraphs>132</Paragraphs>
  <Slides>14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Office-tema</vt:lpstr>
      <vt:lpstr>PowerPoint-presentation</vt:lpstr>
      <vt:lpstr>Vad har vi gjort?</vt:lpstr>
      <vt:lpstr>Solceller</vt:lpstr>
      <vt:lpstr>Värmeåtervinning</vt:lpstr>
      <vt:lpstr>PowerPoint-presentation</vt:lpstr>
      <vt:lpstr>PowerPoint-presentation</vt:lpstr>
      <vt:lpstr>Vattenförbrukning</vt:lpstr>
      <vt:lpstr>Prognoskalkyler, energikonsulterna FERLA</vt:lpstr>
      <vt:lpstr>PowerPoint-presentation</vt:lpstr>
      <vt:lpstr>PowerPoint-presentation</vt:lpstr>
      <vt:lpstr>PowerPoint-presentation</vt:lpstr>
      <vt:lpstr>Prognoskalkyler, energikonsulterna FERLA  Driftkostnader SEK/år  Nuläge ca 620 tkr Efter inv ca 380 tkr</vt:lpstr>
      <vt:lpstr>PowerPoint-presentation</vt:lpstr>
      <vt:lpstr>Vad händer nu?  Vad kan vi göra mer?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 Zarmén</dc:creator>
  <cp:lastModifiedBy>Carl Zarmén</cp:lastModifiedBy>
  <cp:revision>22</cp:revision>
  <dcterms:created xsi:type="dcterms:W3CDTF">2026-09-20T18:04:55Z</dcterms:created>
  <dcterms:modified xsi:type="dcterms:W3CDTF">2026-09-30T06:54:40Z</dcterms:modified>
</cp:coreProperties>
</file>